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svg"/><Relationship Id="rId3" Type="http://schemas.openxmlformats.org/officeDocument/2006/relationships/image" Target="../media/image-3-3.png"/><Relationship Id="rId4" Type="http://schemas.openxmlformats.org/officeDocument/2006/relationships/image" Target="../media/image-3-4.sv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1120"/>
          </a:solidFill>
          <a:ln w="12700">
            <a:solidFill>
              <a:srgbClr val="06112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822960" y="-1097280"/>
            <a:ext cx="3840480" cy="3840480"/>
          </a:xfrm>
          <a:prstGeom prst="arc">
            <a:avLst/>
          </a:prstGeom>
          <a:solidFill>
            <a:srgbClr val="A78BFA">
              <a:alpha val="16000"/>
            </a:srgbClr>
          </a:solidFill>
          <a:ln w="12700">
            <a:solidFill>
              <a:srgbClr val="A78BFA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961120" y="-731520"/>
            <a:ext cx="4206240" cy="4206240"/>
          </a:xfrm>
          <a:prstGeom prst="arc">
            <a:avLst/>
          </a:prstGeom>
          <a:solidFill>
            <a:srgbClr val="22D3EE">
              <a:alpha val="12000"/>
            </a:srgbClr>
          </a:solidFill>
          <a:ln w="12700">
            <a:solidFill>
              <a:srgbClr val="22D3E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658368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D3EE"/>
                </a:solidFill>
              </a:rPr>
              <a:t>Hermes Control Center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58368" y="1097280"/>
            <a:ext cx="61264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From first download to first delivery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658368" y="2148840"/>
            <a:ext cx="5303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B6C5D6"/>
                </a:solidFill>
              </a:rPr>
              <a:t>A clear operator playbook for installation, blueprint-driven project creation, deployment, live runs, approvals, learnings, and outbound delivery across Hermes-managed workflows.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658368" y="3246120"/>
            <a:ext cx="3749040" cy="566928"/>
          </a:xfrm>
          <a:prstGeom prst="roundRect">
            <a:avLst>
              <a:gd name="adj" fmla="val 12903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3410712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</a:rPr>
              <a:t>Web control plane plus local Hermes runtime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6446520" y="658368"/>
            <a:ext cx="4709160" cy="5440680"/>
          </a:xfrm>
          <a:prstGeom prst="roundRect">
            <a:avLst>
              <a:gd name="adj" fmla="val 1553"/>
            </a:avLst>
          </a:prstGeom>
          <a:solidFill>
            <a:srgbClr val="0D1B2E"/>
          </a:solidFill>
          <a:ln w="12700">
            <a:solidFill>
              <a:srgbClr val="35506C">
                <a:alpha val="76000"/>
              </a:srgbClr>
            </a:solidFill>
            <a:prstDash val="solid"/>
          </a:ln>
        </p:spPr>
      </p:sp>
      <p:pic>
        <p:nvPicPr>
          <p:cNvPr id="11" name="Image 0" descr="C:\MyProjects_Bitbucket\hermesrunner\src\BlazorApp\wwwroot\images\operator-guide\01-download-matrix.sv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0" r="0" t="0" b="0"/>
          <a:stretch/>
        </p:blipFill>
        <p:spPr>
          <a:xfrm>
            <a:off x="6556248" y="768096"/>
            <a:ext cx="4489704" cy="4672584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6611112" y="5532120"/>
            <a:ext cx="43799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</a:rPr>
              <a:t>Operator starting points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6611112" y="5760720"/>
            <a:ext cx="43799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6C5D6"/>
                </a:solidFill>
              </a:rPr>
              <a:t>Download, pair, build, deploy, and operate from one surface.</a:t>
            </a:r>
            <a:endParaRPr lang="en-US" sz="850" dirty="0"/>
          </a:p>
        </p:txBody>
      </p:sp>
      <p:sp>
        <p:nvSpPr>
          <p:cNvPr id="14" name="Text 11"/>
          <p:cNvSpPr/>
          <p:nvPr/>
        </p:nvSpPr>
        <p:spPr>
          <a:xfrm>
            <a:off x="640080" y="6492240"/>
            <a:ext cx="6035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F92A8"/>
                </a:solidFill>
              </a:rPr>
              <a:t>Hermes Control Center - Operator Guide</a:t>
            </a:r>
            <a:endParaRPr lang="en-US" sz="8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6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1120"/>
          </a:solidFill>
          <a:ln w="12700">
            <a:solidFill>
              <a:srgbClr val="06112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822960" y="-1097280"/>
            <a:ext cx="3840480" cy="3840480"/>
          </a:xfrm>
          <a:prstGeom prst="arc">
            <a:avLst/>
          </a:prstGeom>
          <a:solidFill>
            <a:srgbClr val="F59E0B">
              <a:alpha val="16000"/>
            </a:srgbClr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961120" y="-731520"/>
            <a:ext cx="4206240" cy="4206240"/>
          </a:xfrm>
          <a:prstGeom prst="arc">
            <a:avLst/>
          </a:prstGeom>
          <a:solidFill>
            <a:srgbClr val="22D3EE">
              <a:alpha val="12000"/>
            </a:srgbClr>
          </a:solidFill>
          <a:ln w="12700">
            <a:solidFill>
              <a:srgbClr val="22D3E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41148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</a:rPr>
              <a:t>Step 9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713232"/>
            <a:ext cx="6583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Review, learnings, and delivery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40080" y="1554480"/>
            <a:ext cx="5852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B6C5D6"/>
                </a:solidFill>
              </a:rPr>
              <a:t>After a successful run, operators review drafts, approve learnings, and dispatch outbound delivery from the same control plane.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58368" y="1828800"/>
            <a:ext cx="5486400" cy="4297680"/>
          </a:xfrm>
          <a:prstGeom prst="roundRect">
            <a:avLst>
              <a:gd name="adj" fmla="val 1702"/>
            </a:avLst>
          </a:prstGeom>
          <a:solidFill>
            <a:srgbClr val="0D1B2E"/>
          </a:solidFill>
          <a:ln w="12700">
            <a:solidFill>
              <a:srgbClr val="35506C">
                <a:alpha val="76000"/>
              </a:srgbClr>
            </a:solidFill>
            <a:prstDash val="solid"/>
          </a:ln>
        </p:spPr>
      </p:sp>
      <p:pic>
        <p:nvPicPr>
          <p:cNvPr id="9" name="Image 0" descr="C:\MyProjects_Bitbucket\hermesrunner\src\BlazorApp\wwwroot\images\operator-guide\06-learnings-deliveries.sv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0" r="0" t="0" b="0"/>
          <a:stretch/>
        </p:blipFill>
        <p:spPr>
          <a:xfrm>
            <a:off x="768096" y="1938528"/>
            <a:ext cx="5266944" cy="352958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22960" y="5559552"/>
            <a:ext cx="515721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</a:rPr>
              <a:t>Governance and delivery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822960" y="5788152"/>
            <a:ext cx="515721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6C5D6"/>
                </a:solidFill>
              </a:rPr>
              <a:t>Approve drafts, promote learnings, and dispatch live outputs.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6355080" y="1965960"/>
            <a:ext cx="45720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buSzPct val="100000"/>
              <a:buChar char="•"/>
            </a:pPr>
            <a:r>
              <a:rPr lang="en-US" sz="1220" dirty="0">
                <a:solidFill>
                  <a:srgbClr val="F8FAFC"/>
                </a:solidFill>
              </a:rPr>
              <a:t>Use Approvals to review draft quality and request regeneration when needed.</a:t>
            </a:r>
            <a:endParaRPr lang="en-US" sz="1220" dirty="0"/>
          </a:p>
          <a:p>
            <a:pPr marL="177800" indent="-177800">
              <a:buSzPct val="100000"/>
              <a:buChar char="•"/>
            </a:pPr>
            <a:r>
              <a:rPr lang="en-US" sz="1220" dirty="0">
                <a:solidFill>
                  <a:srgbClr val="F8FAFC"/>
                </a:solidFill>
              </a:rPr>
              <a:t>Use Learnings to preserve reusable operator memory for the next deployment cycle.</a:t>
            </a:r>
            <a:endParaRPr lang="en-US" sz="1220" dirty="0"/>
          </a:p>
          <a:p>
            <a:pPr marL="177800" indent="-177800">
              <a:buSzPct val="100000"/>
              <a:buChar char="•"/>
            </a:pPr>
            <a:r>
              <a:rPr lang="en-US" sz="1220" dirty="0">
                <a:solidFill>
                  <a:srgbClr val="F8FAFC"/>
                </a:solidFill>
              </a:rPr>
              <a:t>Use Deliveries to send Email and Telegram outputs and verify sent or failed status.</a:t>
            </a:r>
            <a:endParaRPr lang="en-US" sz="1220" dirty="0"/>
          </a:p>
        </p:txBody>
      </p:sp>
      <p:sp>
        <p:nvSpPr>
          <p:cNvPr id="13" name="Text 10"/>
          <p:cNvSpPr/>
          <p:nvPr/>
        </p:nvSpPr>
        <p:spPr>
          <a:xfrm>
            <a:off x="640080" y="6492240"/>
            <a:ext cx="6035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F92A8"/>
                </a:solidFill>
              </a:rPr>
              <a:t>Hermes Control Center - Operator Guide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6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1120"/>
          </a:solidFill>
          <a:ln w="12700">
            <a:solidFill>
              <a:srgbClr val="06112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822960" y="-1097280"/>
            <a:ext cx="3840480" cy="3840480"/>
          </a:xfrm>
          <a:prstGeom prst="arc">
            <a:avLst/>
          </a:prstGeom>
          <a:solidFill>
            <a:srgbClr val="F59E0B">
              <a:alpha val="16000"/>
            </a:srgbClr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961120" y="-731520"/>
            <a:ext cx="4206240" cy="4206240"/>
          </a:xfrm>
          <a:prstGeom prst="arc">
            <a:avLst/>
          </a:prstGeom>
          <a:solidFill>
            <a:srgbClr val="22D3EE">
              <a:alpha val="12000"/>
            </a:srgbClr>
          </a:solidFill>
          <a:ln w="12700">
            <a:solidFill>
              <a:srgbClr val="22D3E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41148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</a:rPr>
              <a:t>Step 10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713232"/>
            <a:ext cx="6583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Settings, Telegram, and LLM credentials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40080" y="1554480"/>
            <a:ext cx="5852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B6C5D6"/>
                </a:solidFill>
              </a:rPr>
              <a:t>Hermes separates runtime and delivery setup so first-time operators know exactly where each value belongs.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58368" y="1828800"/>
            <a:ext cx="5486400" cy="4297680"/>
          </a:xfrm>
          <a:prstGeom prst="roundRect">
            <a:avLst>
              <a:gd name="adj" fmla="val 1702"/>
            </a:avLst>
          </a:prstGeom>
          <a:solidFill>
            <a:srgbClr val="0D1B2E"/>
          </a:solidFill>
          <a:ln w="12700">
            <a:solidFill>
              <a:srgbClr val="35506C">
                <a:alpha val="76000"/>
              </a:srgbClr>
            </a:solidFill>
            <a:prstDash val="solid"/>
          </a:ln>
        </p:spPr>
      </p:sp>
      <p:pic>
        <p:nvPicPr>
          <p:cNvPr id="9" name="Image 0" descr="C:\MyProjects_Bitbucket\hermesrunner\src\BlazorApp\wwwroot\guides\hermes-telegram-llm-setup-guide\assets\04-hermes-telegram-settings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768096" y="1938528"/>
            <a:ext cx="5266944" cy="352958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22960" y="5559552"/>
            <a:ext cx="515721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</a:rPr>
              <a:t>Telegram setup in Settings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822960" y="5788152"/>
            <a:ext cx="515721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6C5D6"/>
                </a:solidFill>
              </a:rPr>
              <a:t>Store the bot token, validate the target, and confirm chat details.</a:t>
            </a:r>
            <a:endParaRPr lang="en-US" sz="850" dirty="0"/>
          </a:p>
        </p:txBody>
      </p:sp>
      <p:sp>
        <p:nvSpPr>
          <p:cNvPr id="12" name="Shape 9"/>
          <p:cNvSpPr/>
          <p:nvPr/>
        </p:nvSpPr>
        <p:spPr>
          <a:xfrm>
            <a:off x="6236208" y="1828800"/>
            <a:ext cx="4983480" cy="2029968"/>
          </a:xfrm>
          <a:prstGeom prst="roundRect">
            <a:avLst>
              <a:gd name="adj" fmla="val 3604"/>
            </a:avLst>
          </a:prstGeom>
          <a:solidFill>
            <a:srgbClr val="0D1B2E"/>
          </a:solidFill>
          <a:ln w="12700">
            <a:solidFill>
              <a:srgbClr val="35506C">
                <a:alpha val="76000"/>
              </a:srgbClr>
            </a:solidFill>
            <a:prstDash val="solid"/>
          </a:ln>
        </p:spPr>
      </p:sp>
      <p:pic>
        <p:nvPicPr>
          <p:cNvPr id="13" name="Image 1" descr="C:\MyProjects_Bitbucket\hermesrunner\src\BlazorApp\wwwroot\guides\hermes-telegram-llm-setup-guide\assets\05-hermes-llm-provider-cards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6345936" y="1938528"/>
            <a:ext cx="4764024" cy="126187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6400800" y="3291840"/>
            <a:ext cx="46542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</a:rPr>
              <a:t>Provider cards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6400800" y="3520440"/>
            <a:ext cx="46542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6C5D6"/>
                </a:solidFill>
              </a:rPr>
              <a:t>OpenAI, Azure OpenAI, Claude, Gemini, Groq, Mistral, DeepSeek, xAI, OpenRouter, Ollama.</a:t>
            </a:r>
            <a:endParaRPr lang="en-US" sz="850" dirty="0"/>
          </a:p>
        </p:txBody>
      </p:sp>
      <p:sp>
        <p:nvSpPr>
          <p:cNvPr id="16" name="Shape 12"/>
          <p:cNvSpPr/>
          <p:nvPr/>
        </p:nvSpPr>
        <p:spPr>
          <a:xfrm>
            <a:off x="6236208" y="4096512"/>
            <a:ext cx="4983480" cy="2029968"/>
          </a:xfrm>
          <a:prstGeom prst="roundRect">
            <a:avLst>
              <a:gd name="adj" fmla="val 3604"/>
            </a:avLst>
          </a:prstGeom>
          <a:solidFill>
            <a:srgbClr val="0D1B2E"/>
          </a:solidFill>
          <a:ln w="12700">
            <a:solidFill>
              <a:srgbClr val="35506C">
                <a:alpha val="76000"/>
              </a:srgbClr>
            </a:solidFill>
            <a:prstDash val="solid"/>
          </a:ln>
        </p:spPr>
      </p:sp>
      <p:pic>
        <p:nvPicPr>
          <p:cNvPr id="17" name="Image 2" descr="C:\MyProjects_Bitbucket\hermesrunner\src\BlazorApp\wwwroot\guides\hermes-telegram-llm-setup-guide\assets\06-provider-console-api-key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6345936" y="4206240"/>
            <a:ext cx="4764024" cy="126187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400800" y="5559552"/>
            <a:ext cx="46542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</a:rPr>
              <a:t>Provider console examples</a:t>
            </a:r>
            <a:endParaRPr lang="en-US" sz="1100" dirty="0"/>
          </a:p>
        </p:txBody>
      </p:sp>
      <p:sp>
        <p:nvSpPr>
          <p:cNvPr id="19" name="Text 14"/>
          <p:cNvSpPr/>
          <p:nvPr/>
        </p:nvSpPr>
        <p:spPr>
          <a:xfrm>
            <a:off x="6400800" y="5788152"/>
            <a:ext cx="46542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6C5D6"/>
                </a:solidFill>
              </a:rPr>
              <a:t>See where API key, base URL, and model values come from.</a:t>
            </a:r>
            <a:endParaRPr lang="en-US" sz="850" dirty="0"/>
          </a:p>
        </p:txBody>
      </p:sp>
      <p:sp>
        <p:nvSpPr>
          <p:cNvPr id="20" name="Text 15"/>
          <p:cNvSpPr/>
          <p:nvPr/>
        </p:nvSpPr>
        <p:spPr>
          <a:xfrm>
            <a:off x="841248" y="6263640"/>
            <a:ext cx="102412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buSzPct val="100000"/>
              <a:buChar char="•"/>
            </a:pPr>
            <a:r>
              <a:rPr lang="en-US" sz="1050" dirty="0">
                <a:solidFill>
                  <a:srgbClr val="F8FAFC"/>
                </a:solidFill>
              </a:rPr>
              <a:t>During Local Runtime installation, enter the provider API key, base URL, and primary model used by the Hermes runtime.</a:t>
            </a:r>
            <a:endParaRPr lang="en-US" sz="1050" dirty="0"/>
          </a:p>
          <a:p>
            <a:pPr marL="177800" indent="-177800">
              <a:buSzPct val="100000"/>
              <a:buChar char="•"/>
            </a:pPr>
            <a:r>
              <a:rPr lang="en-US" sz="1050" dirty="0">
                <a:solidFill>
                  <a:srgbClr val="F8FAFC"/>
                </a:solidFill>
              </a:rPr>
              <a:t>In Settings, save TELEGRAM_BOT_TOKEN and test the Telegram target before dispatching live deliveries.</a:t>
            </a:r>
            <a:endParaRPr lang="en-US" sz="1050" dirty="0"/>
          </a:p>
        </p:txBody>
      </p:sp>
      <p:sp>
        <p:nvSpPr>
          <p:cNvPr id="21" name="Text 16"/>
          <p:cNvSpPr/>
          <p:nvPr/>
        </p:nvSpPr>
        <p:spPr>
          <a:xfrm>
            <a:off x="640080" y="6492240"/>
            <a:ext cx="6035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F92A8"/>
                </a:solidFill>
              </a:rPr>
              <a:t>Hermes Control Center - Operator Guide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6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1120"/>
          </a:solidFill>
          <a:ln w="12700">
            <a:solidFill>
              <a:srgbClr val="06112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822960" y="-1097280"/>
            <a:ext cx="3840480" cy="3840480"/>
          </a:xfrm>
          <a:prstGeom prst="arc">
            <a:avLst/>
          </a:prstGeom>
          <a:solidFill>
            <a:srgbClr val="3B82F6">
              <a:alpha val="16000"/>
            </a:srgbClr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961120" y="-731520"/>
            <a:ext cx="4206240" cy="4206240"/>
          </a:xfrm>
          <a:prstGeom prst="arc">
            <a:avLst/>
          </a:prstGeom>
          <a:solidFill>
            <a:srgbClr val="22D3EE">
              <a:alpha val="12000"/>
            </a:srgbClr>
          </a:solidFill>
          <a:ln w="12700">
            <a:solidFill>
              <a:srgbClr val="22D3E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4980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2D3EE"/>
                </a:solidFill>
              </a:rPr>
              <a:t>Hermes Control Center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749808" y="1152144"/>
            <a:ext cx="67665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8FA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Ready for the first controlled production run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749808" y="2103120"/>
            <a:ext cx="57607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Open the operator guide for the full first-time flow.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Use the setup guide when you need Telegram or LLM credentials.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Use Local Runtime to pair a machine and keep Hermes execution local.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Use Project Builder, Deployments, Runs, Approvals, Learnings, and Deliveries as one control plane.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49808" y="5257800"/>
            <a:ext cx="4343400" cy="640080"/>
          </a:xfrm>
          <a:prstGeom prst="roundRect">
            <a:avLst>
              <a:gd name="adj" fmla="val 11429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05840" y="5486400"/>
            <a:ext cx="3657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Download guide and start installation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749808" y="6062472"/>
            <a:ext cx="4937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2D3EE"/>
                </a:solidFill>
              </a:rPr>
              <a:t>https://hermes.stillherecare.com/getting-started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6537960" y="1097280"/>
            <a:ext cx="4572000" cy="4983480"/>
          </a:xfrm>
          <a:prstGeom prst="roundRect">
            <a:avLst>
              <a:gd name="adj" fmla="val 1600"/>
            </a:avLst>
          </a:prstGeom>
          <a:solidFill>
            <a:srgbClr val="0D1B2E"/>
          </a:solidFill>
          <a:ln w="12700">
            <a:solidFill>
              <a:srgbClr val="35506C">
                <a:alpha val="76000"/>
              </a:srgbClr>
            </a:solidFill>
            <a:prstDash val="solid"/>
          </a:ln>
        </p:spPr>
      </p:sp>
      <p:pic>
        <p:nvPicPr>
          <p:cNvPr id="12" name="Image 0" descr="C:\MyProjects_Bitbucket\hermesrunner\src\BlazorApp\wwwroot\images\operator-guide\06-learnings-deliveries.sv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0" r="0" t="0" b="0"/>
          <a:stretch/>
        </p:blipFill>
        <p:spPr>
          <a:xfrm>
            <a:off x="6647688" y="1207008"/>
            <a:ext cx="4352544" cy="4215384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6702552" y="5513832"/>
            <a:ext cx="424281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</a:rPr>
              <a:t>Control plane outcome surfaces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6702552" y="5742432"/>
            <a:ext cx="424281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6C5D6"/>
                </a:solidFill>
              </a:rPr>
              <a:t>Leads, drafts, approvals, deliveries, and learnings in one place.</a:t>
            </a:r>
            <a:endParaRPr lang="en-US" sz="850" dirty="0"/>
          </a:p>
        </p:txBody>
      </p:sp>
      <p:sp>
        <p:nvSpPr>
          <p:cNvPr id="15" name="Text 12"/>
          <p:cNvSpPr/>
          <p:nvPr/>
        </p:nvSpPr>
        <p:spPr>
          <a:xfrm>
            <a:off x="640080" y="6492240"/>
            <a:ext cx="6035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F92A8"/>
                </a:solidFill>
              </a:rPr>
              <a:t>Hermes Control Center - Promotional Operator Deck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6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1120"/>
          </a:solidFill>
          <a:ln w="12700">
            <a:solidFill>
              <a:srgbClr val="06112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822960" y="-1097280"/>
            <a:ext cx="3840480" cy="3840480"/>
          </a:xfrm>
          <a:prstGeom prst="arc">
            <a:avLst/>
          </a:prstGeom>
          <a:solidFill>
            <a:srgbClr val="3B82F6">
              <a:alpha val="16000"/>
            </a:srgbClr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961120" y="-731520"/>
            <a:ext cx="4206240" cy="4206240"/>
          </a:xfrm>
          <a:prstGeom prst="arc">
            <a:avLst/>
          </a:prstGeom>
          <a:solidFill>
            <a:srgbClr val="22D3EE">
              <a:alpha val="12000"/>
            </a:srgbClr>
          </a:solidFill>
          <a:ln w="12700">
            <a:solidFill>
              <a:srgbClr val="22D3E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41148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</a:rPr>
              <a:t>Step 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713232"/>
            <a:ext cx="6583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Download and installer paths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40080" y="1554480"/>
            <a:ext cx="5852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B6C5D6"/>
                </a:solidFill>
              </a:rPr>
              <a:t>Hermes supports public downloads, guided pairing, and portable runtime workflows across Windows WSL, Linux, and macOS.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13232" y="2331720"/>
            <a:ext cx="49834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Public downloads: ideal when the installer is needed before sign-in or before workspace creation.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Local Runtime pairing: ideal when the operator is already signed in and wants approval-based bootstrap.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Portable runtime bundles: ideal for removable-media or field-ops deployment patterns.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989320" y="804672"/>
            <a:ext cx="5486400" cy="5440680"/>
          </a:xfrm>
          <a:prstGeom prst="roundRect">
            <a:avLst>
              <a:gd name="adj" fmla="val 1345"/>
            </a:avLst>
          </a:prstGeom>
          <a:solidFill>
            <a:srgbClr val="0D1B2E"/>
          </a:solidFill>
          <a:ln w="12700">
            <a:solidFill>
              <a:srgbClr val="35506C">
                <a:alpha val="76000"/>
              </a:srgbClr>
            </a:solidFill>
            <a:prstDash val="solid"/>
          </a:ln>
        </p:spPr>
      </p:sp>
      <p:pic>
        <p:nvPicPr>
          <p:cNvPr id="10" name="Image 0" descr="C:\MyProjects_Bitbucket\hermesrunner\src\BlazorApp\wwwroot\images\operator-guide\01-download-matrix.sv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0" r="0" t="0" b="0"/>
          <a:stretch/>
        </p:blipFill>
        <p:spPr>
          <a:xfrm>
            <a:off x="6099048" y="914400"/>
            <a:ext cx="5266944" cy="4672584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6153912" y="5678424"/>
            <a:ext cx="515721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</a:rPr>
              <a:t>Supported systems and installer modes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6153912" y="5907024"/>
            <a:ext cx="515721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6C5D6"/>
                </a:solidFill>
              </a:rPr>
              <a:t>Windows WSL, Linux, macOS, and portable runtime options.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6492240"/>
            <a:ext cx="6035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F92A8"/>
                </a:solidFill>
              </a:rPr>
              <a:t>Hermes Control Center - Operator Guide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6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1120"/>
          </a:solidFill>
          <a:ln w="12700">
            <a:solidFill>
              <a:srgbClr val="06112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822960" y="-1097280"/>
            <a:ext cx="3840480" cy="3840480"/>
          </a:xfrm>
          <a:prstGeom prst="arc">
            <a:avLst/>
          </a:prstGeom>
          <a:solidFill>
            <a:srgbClr val="22D3EE">
              <a:alpha val="16000"/>
            </a:srgbClr>
          </a:solidFill>
          <a:ln w="12700">
            <a:solidFill>
              <a:srgbClr val="22D3EE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961120" y="-731520"/>
            <a:ext cx="4206240" cy="4206240"/>
          </a:xfrm>
          <a:prstGeom prst="arc">
            <a:avLst/>
          </a:prstGeom>
          <a:solidFill>
            <a:srgbClr val="22D3EE">
              <a:alpha val="12000"/>
            </a:srgbClr>
          </a:solidFill>
          <a:ln w="12700">
            <a:solidFill>
              <a:srgbClr val="22D3E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41148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</a:rPr>
              <a:t>Step 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713232"/>
            <a:ext cx="6583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Workspace account setup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40080" y="1554480"/>
            <a:ext cx="5852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B6C5D6"/>
                </a:solidFill>
              </a:rPr>
              <a:t>The first operator registers the workspace, verifies email, creates a pairing session, and installs the local Hermes runtime with a one-time code and LLM provider settings.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58368" y="1965960"/>
            <a:ext cx="5440680" cy="4069080"/>
          </a:xfrm>
          <a:prstGeom prst="roundRect">
            <a:avLst>
              <a:gd name="adj" fmla="val 1798"/>
            </a:avLst>
          </a:prstGeom>
          <a:solidFill>
            <a:srgbClr val="0D1B2E"/>
          </a:solidFill>
          <a:ln w="12700">
            <a:solidFill>
              <a:srgbClr val="35506C">
                <a:alpha val="76000"/>
              </a:srgbClr>
            </a:solidFill>
            <a:prstDash val="solid"/>
          </a:ln>
        </p:spPr>
      </p:sp>
      <p:pic>
        <p:nvPicPr>
          <p:cNvPr id="9" name="Image 0" descr="C:\MyProjects_Bitbucket\hermesrunner\src\BlazorApp\wwwroot\images\operator-guide\02-signup-workspace.sv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0" r="0" t="0" b="0"/>
          <a:stretch/>
        </p:blipFill>
        <p:spPr>
          <a:xfrm>
            <a:off x="768096" y="2075688"/>
            <a:ext cx="5221224" cy="330098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22960" y="5468112"/>
            <a:ext cx="51114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</a:rPr>
              <a:t>Create account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822960" y="5696712"/>
            <a:ext cx="51114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6C5D6"/>
                </a:solidFill>
              </a:rPr>
              <a:t>Workspace name, operator identity, timezone, and verification.</a:t>
            </a:r>
            <a:endParaRPr lang="en-US" sz="850" dirty="0"/>
          </a:p>
        </p:txBody>
      </p:sp>
      <p:sp>
        <p:nvSpPr>
          <p:cNvPr id="12" name="Shape 9"/>
          <p:cNvSpPr/>
          <p:nvPr/>
        </p:nvSpPr>
        <p:spPr>
          <a:xfrm>
            <a:off x="6217920" y="1965960"/>
            <a:ext cx="5303520" cy="4069080"/>
          </a:xfrm>
          <a:prstGeom prst="roundRect">
            <a:avLst>
              <a:gd name="adj" fmla="val 1798"/>
            </a:avLst>
          </a:prstGeom>
          <a:solidFill>
            <a:srgbClr val="0D1B2E"/>
          </a:solidFill>
          <a:ln w="12700">
            <a:solidFill>
              <a:srgbClr val="35506C">
                <a:alpha val="76000"/>
              </a:srgbClr>
            </a:solidFill>
            <a:prstDash val="solid"/>
          </a:ln>
        </p:spPr>
      </p:sp>
      <p:pic>
        <p:nvPicPr>
          <p:cNvPr id="13" name="Image 1" descr="C:\MyProjects_Bitbucket\hermesrunner\src\BlazorApp\wwwroot\images\operator-guide\03-local-runtime-pairing.sv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0" r="0" t="0" b="0"/>
          <a:stretch/>
        </p:blipFill>
        <p:spPr>
          <a:xfrm>
            <a:off x="6327648" y="2075688"/>
            <a:ext cx="5084064" cy="3300984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6382512" y="5468112"/>
            <a:ext cx="49743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</a:rPr>
              <a:t>Pair local runtime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6382512" y="5696712"/>
            <a:ext cx="49743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6C5D6"/>
                </a:solidFill>
              </a:rPr>
              <a:t>Create a session, paste the code, enter LLM values, approve the machine, and keep the node online.</a:t>
            </a:r>
            <a:endParaRPr lang="en-US" sz="850" dirty="0"/>
          </a:p>
        </p:txBody>
      </p:sp>
      <p:sp>
        <p:nvSpPr>
          <p:cNvPr id="16" name="Text 12"/>
          <p:cNvSpPr/>
          <p:nvPr/>
        </p:nvSpPr>
        <p:spPr>
          <a:xfrm>
            <a:off x="640080" y="6492240"/>
            <a:ext cx="6035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F92A8"/>
                </a:solidFill>
              </a:rPr>
              <a:t>Hermes Control Center - Operator Guide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6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1120"/>
          </a:solidFill>
          <a:ln w="12700">
            <a:solidFill>
              <a:srgbClr val="06112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822960" y="-1097280"/>
            <a:ext cx="3840480" cy="3840480"/>
          </a:xfrm>
          <a:prstGeom prst="arc">
            <a:avLst/>
          </a:prstGeom>
          <a:solidFill>
            <a:srgbClr val="A78BFA">
              <a:alpha val="16000"/>
            </a:srgbClr>
          </a:solidFill>
          <a:ln w="12700">
            <a:solidFill>
              <a:srgbClr val="A78BFA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961120" y="-731520"/>
            <a:ext cx="4206240" cy="4206240"/>
          </a:xfrm>
          <a:prstGeom prst="arc">
            <a:avLst/>
          </a:prstGeom>
          <a:solidFill>
            <a:srgbClr val="22D3EE">
              <a:alpha val="12000"/>
            </a:srgbClr>
          </a:solidFill>
          <a:ln w="12700">
            <a:solidFill>
              <a:srgbClr val="22D3E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41148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</a:rPr>
              <a:t>Step 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713232"/>
            <a:ext cx="6583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Local runtime installation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40080" y="1554480"/>
            <a:ext cx="5852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B6C5D6"/>
                </a:solidFill>
              </a:rPr>
              <a:t>The local Hermes runtime is paired to the workspace and receives the LLM provider values it needs during installation.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13232" y="2148840"/>
            <a:ext cx="45262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Create a pairing session in Local Runtime for the correct OS, architecture, and install mode.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Run the installer locally, paste the pairing code, and enter the runtime API key, base URL, and primary model.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Approve the machine so the node can register and stay online for deployment pickup.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74920" y="1005840"/>
            <a:ext cx="6080760" cy="5440680"/>
          </a:xfrm>
          <a:prstGeom prst="roundRect">
            <a:avLst>
              <a:gd name="adj" fmla="val 1345"/>
            </a:avLst>
          </a:prstGeom>
          <a:solidFill>
            <a:srgbClr val="0D1B2E"/>
          </a:solidFill>
          <a:ln w="12700">
            <a:solidFill>
              <a:srgbClr val="35506C">
                <a:alpha val="76000"/>
              </a:srgbClr>
            </a:solidFill>
            <a:prstDash val="solid"/>
          </a:ln>
        </p:spPr>
      </p:sp>
      <p:pic>
        <p:nvPicPr>
          <p:cNvPr id="10" name="Image 0" descr="C:\MyProjects_Bitbucket\hermesrunner\src\BlazorApp\wwwroot\images\operator-guide\03-local-runtime-pairing.sv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0" r="0" t="0" b="0"/>
          <a:stretch/>
        </p:blipFill>
        <p:spPr>
          <a:xfrm>
            <a:off x="5184648" y="1115568"/>
            <a:ext cx="5861304" cy="4672584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5239512" y="5879592"/>
            <a:ext cx="57515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</a:rPr>
              <a:t>Local runtime installation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5239512" y="6108192"/>
            <a:ext cx="57515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6C5D6"/>
                </a:solidFill>
              </a:rPr>
              <a:t>Pair once, enter LLM values, approve the node, and keep the runtime online.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6492240"/>
            <a:ext cx="6035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F92A8"/>
                </a:solidFill>
              </a:rPr>
              <a:t>Hermes Control Center - Operator Guide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6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1120"/>
          </a:solidFill>
          <a:ln w="12700">
            <a:solidFill>
              <a:srgbClr val="06112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822960" y="-1097280"/>
            <a:ext cx="3840480" cy="3840480"/>
          </a:xfrm>
          <a:prstGeom prst="arc">
            <a:avLst/>
          </a:prstGeom>
          <a:solidFill>
            <a:srgbClr val="A78BFA">
              <a:alpha val="16000"/>
            </a:srgbClr>
          </a:solidFill>
          <a:ln w="12700">
            <a:solidFill>
              <a:srgbClr val="A78BFA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961120" y="-731520"/>
            <a:ext cx="4206240" cy="4206240"/>
          </a:xfrm>
          <a:prstGeom prst="arc">
            <a:avLst/>
          </a:prstGeom>
          <a:solidFill>
            <a:srgbClr val="22D3EE">
              <a:alpha val="12000"/>
            </a:srgbClr>
          </a:solidFill>
          <a:ln w="12700">
            <a:solidFill>
              <a:srgbClr val="22D3E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41148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</a:rPr>
              <a:t>Step 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713232"/>
            <a:ext cx="6583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Project Builder blueprint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40080" y="1554480"/>
            <a:ext cx="5852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B6C5D6"/>
                </a:solidFill>
              </a:rPr>
              <a:t>For first-time teams, the main project creation flow starts in Project Builder. The blueprint description becomes the source for the generated project and operating surfaces.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13232" y="2148840"/>
            <a:ext cx="45262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Describe the business workflow, expected outcomes, review rules, and delivery intent in plain English.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Use Project Builder as the primary creation surface instead of hand-building each page first.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Let Hermes generate the initial project shape from the blueprint.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74920" y="1005840"/>
            <a:ext cx="6080760" cy="5440680"/>
          </a:xfrm>
          <a:prstGeom prst="roundRect">
            <a:avLst>
              <a:gd name="adj" fmla="val 1345"/>
            </a:avLst>
          </a:prstGeom>
          <a:solidFill>
            <a:srgbClr val="0D1B2E"/>
          </a:solidFill>
          <a:ln w="12700">
            <a:solidFill>
              <a:srgbClr val="35506C">
                <a:alpha val="76000"/>
              </a:srgbClr>
            </a:solidFill>
            <a:prstDash val="solid"/>
          </a:ln>
        </p:spPr>
      </p:sp>
      <p:pic>
        <p:nvPicPr>
          <p:cNvPr id="10" name="Image 0" descr="C:\MyProjects_Bitbucket\hermesrunner\src\BlazorApp\wwwroot\images\operator-guide\04-project-builder-blueprint.sv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0" r="0" t="0" b="0"/>
          <a:stretch/>
        </p:blipFill>
        <p:spPr>
          <a:xfrm>
            <a:off x="5184648" y="1115568"/>
            <a:ext cx="5861304" cy="4672584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5239512" y="5879592"/>
            <a:ext cx="57515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</a:rPr>
              <a:t>Project Builder blueprint workflow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5239512" y="6108192"/>
            <a:ext cx="57515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6C5D6"/>
                </a:solidFill>
              </a:rPr>
              <a:t>Hermes uses the blueprint description to generate the first operating structure.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6492240"/>
            <a:ext cx="6035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F92A8"/>
                </a:solidFill>
              </a:rPr>
              <a:t>Hermes Control Center - Operator Guide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6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1120"/>
          </a:solidFill>
          <a:ln w="12700">
            <a:solidFill>
              <a:srgbClr val="06112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822960" y="-1097280"/>
            <a:ext cx="3840480" cy="3840480"/>
          </a:xfrm>
          <a:prstGeom prst="arc">
            <a:avLst/>
          </a:prstGeom>
          <a:solidFill>
            <a:srgbClr val="A78BFA">
              <a:alpha val="16000"/>
            </a:srgbClr>
          </a:solidFill>
          <a:ln w="12700">
            <a:solidFill>
              <a:srgbClr val="A78BFA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961120" y="-731520"/>
            <a:ext cx="4206240" cy="4206240"/>
          </a:xfrm>
          <a:prstGeom prst="arc">
            <a:avLst/>
          </a:prstGeom>
          <a:solidFill>
            <a:srgbClr val="22D3EE">
              <a:alpha val="12000"/>
            </a:srgbClr>
          </a:solidFill>
          <a:ln w="12700">
            <a:solidFill>
              <a:srgbClr val="22D3E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41148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</a:rPr>
              <a:t>Step 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713232"/>
            <a:ext cx="6583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Blueprint verification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40080" y="1554480"/>
            <a:ext cx="5852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B6C5D6"/>
                </a:solidFill>
              </a:rPr>
              <a:t>A healthy blueprint should create the project and populate active agents, topology links, prompt drafts, and schedule before the project ever reaches deployment.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58368" y="1755648"/>
            <a:ext cx="6446520" cy="4526280"/>
          </a:xfrm>
          <a:prstGeom prst="roundRect">
            <a:avLst>
              <a:gd name="adj" fmla="val 1616"/>
            </a:avLst>
          </a:prstGeom>
          <a:solidFill>
            <a:srgbClr val="0D1B2E"/>
          </a:solidFill>
          <a:ln w="12700">
            <a:solidFill>
              <a:srgbClr val="35506C">
                <a:alpha val="76000"/>
              </a:srgbClr>
            </a:solidFill>
            <a:prstDash val="solid"/>
          </a:ln>
        </p:spPr>
      </p:sp>
      <p:pic>
        <p:nvPicPr>
          <p:cNvPr id="9" name="Image 0" descr="C:\MyProjects_Bitbucket\hermesrunner\src\BlazorApp\wwwroot\images\operator-guide\04b-blueprint-artifacts.sv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0" r="0" t="0" b="0"/>
          <a:stretch/>
        </p:blipFill>
        <p:spPr>
          <a:xfrm>
            <a:off x="768096" y="1865376"/>
            <a:ext cx="6227064" cy="375818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22960" y="5715000"/>
            <a:ext cx="61173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</a:rPr>
              <a:t>Blueprint output verification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822960" y="5943600"/>
            <a:ext cx="61173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6C5D6"/>
                </a:solidFill>
              </a:rPr>
              <a:t>Projects, agents, topology, prompts, and schedule should all be visible.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7315200" y="1828800"/>
            <a:ext cx="406908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buSzPct val="100000"/>
              <a:buChar char="•"/>
            </a:pPr>
            <a:r>
              <a:rPr lang="en-US" sz="1220" dirty="0">
                <a:solidFill>
                  <a:srgbClr val="F8FAFC"/>
                </a:solidFill>
              </a:rPr>
              <a:t>Confirm the project record itself was generated and is selectable across the control plane.</a:t>
            </a:r>
            <a:endParaRPr lang="en-US" sz="1220" dirty="0"/>
          </a:p>
          <a:p>
            <a:pPr marL="177800" indent="-177800">
              <a:buSzPct val="100000"/>
              <a:buChar char="•"/>
            </a:pPr>
            <a:r>
              <a:rPr lang="en-US" sz="1220" dirty="0">
                <a:solidFill>
                  <a:srgbClr val="F8FAFC"/>
                </a:solidFill>
              </a:rPr>
              <a:t>Check Agents for active roles and bound profile names.</a:t>
            </a:r>
            <a:endParaRPr lang="en-US" sz="1220" dirty="0"/>
          </a:p>
          <a:p>
            <a:pPr marL="177800" indent="-177800">
              <a:buSzPct val="100000"/>
              <a:buChar char="•"/>
            </a:pPr>
            <a:r>
              <a:rPr lang="en-US" sz="1220" dirty="0">
                <a:solidFill>
                  <a:srgbClr val="F8FAFC"/>
                </a:solidFill>
              </a:rPr>
              <a:t>Check Agent Topology for reviewer, supervisor, and worker relationships.</a:t>
            </a:r>
            <a:endParaRPr lang="en-US" sz="1220" dirty="0"/>
          </a:p>
          <a:p>
            <a:pPr marL="177800" indent="-177800">
              <a:buSzPct val="100000"/>
              <a:buChar char="•"/>
            </a:pPr>
            <a:r>
              <a:rPr lang="en-US" sz="1220" dirty="0">
                <a:solidFill>
                  <a:srgbClr val="F8FAFC"/>
                </a:solidFill>
              </a:rPr>
              <a:t>Check Prompt Editor for generated prompt drafts and Settings for schedule.</a:t>
            </a:r>
            <a:endParaRPr lang="en-US" sz="1220" dirty="0"/>
          </a:p>
        </p:txBody>
      </p:sp>
      <p:sp>
        <p:nvSpPr>
          <p:cNvPr id="13" name="Text 10"/>
          <p:cNvSpPr/>
          <p:nvPr/>
        </p:nvSpPr>
        <p:spPr>
          <a:xfrm>
            <a:off x="640080" y="6492240"/>
            <a:ext cx="6035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F92A8"/>
                </a:solidFill>
              </a:rPr>
              <a:t>Hermes Control Center - Operator Guide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6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1120"/>
          </a:solidFill>
          <a:ln w="12700">
            <a:solidFill>
              <a:srgbClr val="06112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822960" y="-1097280"/>
            <a:ext cx="3840480" cy="3840480"/>
          </a:xfrm>
          <a:prstGeom prst="arc">
            <a:avLst/>
          </a:prstGeom>
          <a:solidFill>
            <a:srgbClr val="2DD4BF">
              <a:alpha val="16000"/>
            </a:srgbClr>
          </a:solidFill>
          <a:ln w="12700">
            <a:solidFill>
              <a:srgbClr val="2DD4B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961120" y="-731520"/>
            <a:ext cx="4206240" cy="4206240"/>
          </a:xfrm>
          <a:prstGeom prst="arc">
            <a:avLst/>
          </a:prstGeom>
          <a:solidFill>
            <a:srgbClr val="22D3EE">
              <a:alpha val="12000"/>
            </a:srgbClr>
          </a:solidFill>
          <a:ln w="12700">
            <a:solidFill>
              <a:srgbClr val="22D3E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41148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</a:rPr>
              <a:t>Step 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713232"/>
            <a:ext cx="6583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Deployment to a live node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40080" y="1554480"/>
            <a:ext cx="5852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B6C5D6"/>
                </a:solidFill>
              </a:rPr>
              <a:t>Deployment converts the generated project into a runtime-ready package and binds it to an online node.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58368" y="1737360"/>
            <a:ext cx="6400800" cy="5440680"/>
          </a:xfrm>
          <a:prstGeom prst="roundRect">
            <a:avLst>
              <a:gd name="adj" fmla="val 1345"/>
            </a:avLst>
          </a:prstGeom>
          <a:solidFill>
            <a:srgbClr val="0D1B2E"/>
          </a:solidFill>
          <a:ln w="12700">
            <a:solidFill>
              <a:srgbClr val="35506C">
                <a:alpha val="76000"/>
              </a:srgbClr>
            </a:solidFill>
            <a:prstDash val="solid"/>
          </a:ln>
        </p:spPr>
      </p:sp>
      <p:pic>
        <p:nvPicPr>
          <p:cNvPr id="9" name="Image 0" descr="C:\MyProjects_Bitbucket\hermesrunner\src\BlazorApp\wwwroot\images\operator-guide\05-deploy-run.sv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0" r="0" t="0" b="0"/>
          <a:stretch/>
        </p:blipFill>
        <p:spPr>
          <a:xfrm>
            <a:off x="768096" y="1847088"/>
            <a:ext cx="6181344" cy="467258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22960" y="6611112"/>
            <a:ext cx="607161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</a:rPr>
              <a:t>Deployment and run workflow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822960" y="6839712"/>
            <a:ext cx="607161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6C5D6"/>
                </a:solidFill>
              </a:rPr>
              <a:t>Publish, apply, run, and monitor queue-to-completion task flow.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7315200" y="1920240"/>
            <a:ext cx="40690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Select the generated project and an online node in Deployments, then publish.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Wait for Applied before using Run now.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If the package is not Applied yet, the run may start without the correct local profiles.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640080" y="6492240"/>
            <a:ext cx="6035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F92A8"/>
                </a:solidFill>
              </a:rPr>
              <a:t>Hermes Control Center - Operator Guide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6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1120"/>
          </a:solidFill>
          <a:ln w="12700">
            <a:solidFill>
              <a:srgbClr val="06112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822960" y="-1097280"/>
            <a:ext cx="3840480" cy="3840480"/>
          </a:xfrm>
          <a:prstGeom prst="arc">
            <a:avLst/>
          </a:prstGeom>
          <a:solidFill>
            <a:srgbClr val="34D399">
              <a:alpha val="16000"/>
            </a:srgbClr>
          </a:solidFill>
          <a:ln w="12700">
            <a:solidFill>
              <a:srgbClr val="34D399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961120" y="-731520"/>
            <a:ext cx="4206240" cy="4206240"/>
          </a:xfrm>
          <a:prstGeom prst="arc">
            <a:avLst/>
          </a:prstGeom>
          <a:solidFill>
            <a:srgbClr val="22D3EE">
              <a:alpha val="12000"/>
            </a:srgbClr>
          </a:solidFill>
          <a:ln w="12700">
            <a:solidFill>
              <a:srgbClr val="22D3E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41148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</a:rPr>
              <a:t>Step 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713232"/>
            <a:ext cx="6583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First run operations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40080" y="1554480"/>
            <a:ext cx="5852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B6C5D6"/>
                </a:solidFill>
              </a:rPr>
              <a:t>A run normally starts with a supervisor coordination task. More tasks appear when the supervisor creates work for workers and reviewers.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58368" y="1691640"/>
            <a:ext cx="6400800" cy="5440680"/>
          </a:xfrm>
          <a:prstGeom prst="roundRect">
            <a:avLst>
              <a:gd name="adj" fmla="val 1345"/>
            </a:avLst>
          </a:prstGeom>
          <a:solidFill>
            <a:srgbClr val="0D1B2E"/>
          </a:solidFill>
          <a:ln w="12700">
            <a:solidFill>
              <a:srgbClr val="35506C">
                <a:alpha val="76000"/>
              </a:srgbClr>
            </a:solidFill>
            <a:prstDash val="solid"/>
          </a:ln>
        </p:spPr>
      </p:sp>
      <p:pic>
        <p:nvPicPr>
          <p:cNvPr id="9" name="Image 0" descr="C:\MyProjects_Bitbucket\hermesrunner\src\BlazorApp\wwwroot\images\operator-guide\05b-run-results.sv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0" r="0" t="0" b="0"/>
          <a:stretch/>
        </p:blipFill>
        <p:spPr>
          <a:xfrm>
            <a:off x="768096" y="1801368"/>
            <a:ext cx="6181344" cy="467258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822960" y="6565392"/>
            <a:ext cx="607161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</a:rPr>
              <a:t>Run result expectations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822960" y="6793992"/>
            <a:ext cx="607161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6C5D6"/>
                </a:solidFill>
              </a:rPr>
              <a:t>A good run expands, completes, and produces visible business artifacts.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7315200" y="1965960"/>
            <a:ext cx="40690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Use Run now to create a manual execution wave.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Watch for the first task to move from Queued to Claimed to In Progress to Completed.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If the run ends with only one task and no outcomes, inspect prompts, node health, or local execution health.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640080" y="6492240"/>
            <a:ext cx="6035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F92A8"/>
                </a:solidFill>
              </a:rPr>
              <a:t>Hermes Control Center - Operator Guide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6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1120"/>
          </a:solidFill>
          <a:ln w="12700">
            <a:solidFill>
              <a:srgbClr val="06112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822960" y="-1097280"/>
            <a:ext cx="3840480" cy="3840480"/>
          </a:xfrm>
          <a:prstGeom prst="arc">
            <a:avLst/>
          </a:prstGeom>
          <a:solidFill>
            <a:srgbClr val="34D399">
              <a:alpha val="16000"/>
            </a:srgbClr>
          </a:solidFill>
          <a:ln w="12700">
            <a:solidFill>
              <a:srgbClr val="34D399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961120" y="-731520"/>
            <a:ext cx="4206240" cy="4206240"/>
          </a:xfrm>
          <a:prstGeom prst="arc">
            <a:avLst/>
          </a:prstGeom>
          <a:solidFill>
            <a:srgbClr val="22D3EE">
              <a:alpha val="12000"/>
            </a:srgbClr>
          </a:solidFill>
          <a:ln w="12700">
            <a:solidFill>
              <a:srgbClr val="22D3EE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41148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D3EE"/>
                </a:solidFill>
              </a:rPr>
              <a:t>Step 8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" y="713232"/>
            <a:ext cx="6583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Outcome verification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40080" y="1554480"/>
            <a:ext cx="5852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B6C5D6"/>
                </a:solidFill>
              </a:rPr>
              <a:t>Use the outcome pages to confirm that the run created meaningful operational results instead of only green task badges.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749808" y="1965960"/>
            <a:ext cx="53492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Leads: discovered companies, websites, fit scores, and status.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Contacts: imported or added contacts for downstream email delivery.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Email Drafts: review-ready content for approvals.</a:t>
            </a:r>
            <a:endParaRPr lang="en-US" sz="1300" dirty="0"/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F8FAFC"/>
                </a:solidFill>
              </a:rPr>
              <a:t>Deliveries and Learnings: dispatchable outputs and reusable operator memory.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46520" y="1097280"/>
            <a:ext cx="4617720" cy="5120640"/>
          </a:xfrm>
          <a:prstGeom prst="roundRect">
            <a:avLst>
              <a:gd name="adj" fmla="val 1584"/>
            </a:avLst>
          </a:prstGeom>
          <a:solidFill>
            <a:srgbClr val="0D1B2E"/>
          </a:solidFill>
          <a:ln w="12700">
            <a:solidFill>
              <a:srgbClr val="35506C">
                <a:alpha val="76000"/>
              </a:srgbClr>
            </a:solidFill>
            <a:prstDash val="solid"/>
          </a:ln>
        </p:spPr>
      </p:sp>
      <p:pic>
        <p:nvPicPr>
          <p:cNvPr id="10" name="Image 0" descr="C:\MyProjects_Bitbucket\hermesrunner\src\BlazorApp\wwwroot\images\operator-guide\06-learnings-deliveries.sv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0" r="0" t="0" b="0"/>
          <a:stretch/>
        </p:blipFill>
        <p:spPr>
          <a:xfrm>
            <a:off x="6556248" y="1207008"/>
            <a:ext cx="4398264" cy="4352544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6611112" y="5650992"/>
            <a:ext cx="42885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</a:rPr>
              <a:t>Governance and outcomes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6611112" y="5879592"/>
            <a:ext cx="428853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B6C5D6"/>
                </a:solidFill>
              </a:rPr>
              <a:t>Approve drafts, dispatch deliveries, and promote useful learnings.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" y="6492240"/>
            <a:ext cx="6035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F92A8"/>
                </a:solidFill>
              </a:rPr>
              <a:t>Hermes Control Center - Operator Guide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Still Here Care / Hermes Control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Hermes Control Center Operator Guide</dc:title>
  <dc:subject>Hermes Control Center operator guide</dc:subject>
  <dc:creator>OpenAI Codex</dc:creator>
  <cp:lastModifiedBy>OpenAI Codex</cp:lastModifiedBy>
  <cp:revision>1</cp:revision>
  <dcterms:created xsi:type="dcterms:W3CDTF">2026-05-02T20:41:02Z</dcterms:created>
  <dcterms:modified xsi:type="dcterms:W3CDTF">2026-05-02T20:41:02Z</dcterms:modified>
</cp:coreProperties>
</file>